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8" r:id="rId2"/>
    <p:sldId id="297" r:id="rId3"/>
    <p:sldId id="338" r:id="rId4"/>
    <p:sldId id="323" r:id="rId5"/>
    <p:sldId id="267" r:id="rId6"/>
    <p:sldId id="335" r:id="rId7"/>
    <p:sldId id="279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265" r:id="rId18"/>
    <p:sldId id="312" r:id="rId19"/>
    <p:sldId id="257" r:id="rId20"/>
    <p:sldId id="259" r:id="rId21"/>
    <p:sldId id="277" r:id="rId22"/>
    <p:sldId id="261" r:id="rId23"/>
    <p:sldId id="278" r:id="rId24"/>
    <p:sldId id="269" r:id="rId25"/>
    <p:sldId id="270" r:id="rId26"/>
    <p:sldId id="289" r:id="rId27"/>
    <p:sldId id="290" r:id="rId28"/>
    <p:sldId id="291" r:id="rId29"/>
    <p:sldId id="292" r:id="rId30"/>
    <p:sldId id="336" r:id="rId31"/>
    <p:sldId id="262" r:id="rId32"/>
    <p:sldId id="337" r:id="rId33"/>
    <p:sldId id="313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64" autoAdjust="0"/>
  </p:normalViewPr>
  <p:slideViewPr>
    <p:cSldViewPr snapToGrid="0">
      <p:cViewPr varScale="1">
        <p:scale>
          <a:sx n="110" d="100"/>
          <a:sy n="110" d="100"/>
        </p:scale>
        <p:origin x="566" y="62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1211CE88-9EF7-44EC-A581-1D3B6B773B8D}" type="datetime1">
              <a:rPr lang="de-DE" sz="800" smtClean="0"/>
              <a:t>17.10.2022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FC3B4086-F213-45A3-8277-C49E3816FA24}" type="datetime1">
              <a:rPr lang="de-DE" smtClean="0"/>
              <a:t>17.10.2022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83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894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e352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e352a5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1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ae352a57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ae352a57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ae352a57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ae352a57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ae352a57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ae352a57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ae352a57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ae352a57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e352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e352a5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e352a57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ae352a57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ae352a57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ae352a57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ae352a57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ae352a57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685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541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344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840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258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016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017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8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951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278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563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96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500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4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02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93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205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84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94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1.12.2020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24.08.2020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  <p:sldLayoutId id="2147483716" r:id="rId24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luidflower/melbourne/blob/main/model_description.md" TargetMode="External"/><Relationship Id="rId13" Type="http://schemas.openxmlformats.org/officeDocument/2006/relationships/image" Target="../media/image34.png"/><Relationship Id="rId3" Type="http://schemas.openxmlformats.org/officeDocument/2006/relationships/hyperlink" Target="https://github.com/fluidflower/csiro/blob/main/model_description.md" TargetMode="External"/><Relationship Id="rId7" Type="http://schemas.openxmlformats.org/officeDocument/2006/relationships/hyperlink" Target="https://github.com/fluidflower/lanl/blob/main/model_description.md" TargetMode="External"/><Relationship Id="rId12" Type="http://schemas.openxmlformats.org/officeDocument/2006/relationships/image" Target="../media/image33.png"/><Relationship Id="rId2" Type="http://schemas.openxmlformats.org/officeDocument/2006/relationships/hyperlink" Target="https://github.com/fluidflower/austin/blob/main/model_description.md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fluidflower/imperial/blob/main/model_description.md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github.com/fluidflower/delft/blob/main/delft-DARTS/model_description.md" TargetMode="External"/><Relationship Id="rId10" Type="http://schemas.openxmlformats.org/officeDocument/2006/relationships/hyperlink" Target="https://github.com/fluidflower/stuttgart/blob/main/model_description.md" TargetMode="External"/><Relationship Id="rId4" Type="http://schemas.openxmlformats.org/officeDocument/2006/relationships/hyperlink" Target="https://github.com/fluidflower/delft/blob/main/delft-DARSim/model_description.md" TargetMode="External"/><Relationship Id="rId9" Type="http://schemas.openxmlformats.org/officeDocument/2006/relationships/hyperlink" Target="https://github.com/fluidflower/stanford/blob/main/model_description.md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luidflower/stanford/blob/main/model_description.md" TargetMode="External"/><Relationship Id="rId3" Type="http://schemas.openxmlformats.org/officeDocument/2006/relationships/hyperlink" Target="https://github.com/fluidflower/delft/blob/main/delft-DARSim/model_description.md" TargetMode="External"/><Relationship Id="rId7" Type="http://schemas.openxmlformats.org/officeDocument/2006/relationships/hyperlink" Target="https://github.com/fluidflower/lanl/blob/main/model_description.md" TargetMode="External"/><Relationship Id="rId2" Type="http://schemas.openxmlformats.org/officeDocument/2006/relationships/hyperlink" Target="https://github.com/fluidflower/csiro/blob/main/model_description.md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fluidflower/imperial/blob/main/model_description.md" TargetMode="External"/><Relationship Id="rId5" Type="http://schemas.openxmlformats.org/officeDocument/2006/relationships/hyperlink" Target="https://github.com/fluidflower/herriot-watt/blob/main/model_description.md" TargetMode="External"/><Relationship Id="rId4" Type="http://schemas.openxmlformats.org/officeDocument/2006/relationships/hyperlink" Target="https://github.com/fluidflower/delft/blob/main/delft-DARTS/model_description.md" TargetMode="External"/><Relationship Id="rId9" Type="http://schemas.openxmlformats.org/officeDocument/2006/relationships/hyperlink" Target="https://github.com/fluidflower/stuttgart/blob/main/model_description.m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Excel_Worksheet.xls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Excel_Worksheet1.xls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2.xls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Excel_Worksheet3.xls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Excel_Worksheet4.xls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Excel_Worksheet5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Excel_Worksheet6.xls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Excel_Worksheet7.xls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_Worksheet8.xls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_Worksheet9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68ECEED-A93E-49E8-AE62-197E772E1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454" y="593154"/>
            <a:ext cx="3811944" cy="43508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sz="1050" dirty="0"/>
              <a:t>Institute </a:t>
            </a:r>
            <a:r>
              <a:rPr lang="de-DE" sz="1050" dirty="0" err="1"/>
              <a:t>for</a:t>
            </a:r>
            <a:r>
              <a:rPr lang="de-DE" sz="1050" dirty="0"/>
              <a:t> Modelling </a:t>
            </a:r>
            <a:r>
              <a:rPr lang="de-DE" sz="1050" dirty="0" err="1"/>
              <a:t>Hydraulic</a:t>
            </a:r>
            <a:r>
              <a:rPr lang="de-DE" sz="1050" dirty="0"/>
              <a:t> and Environmental Systems</a:t>
            </a:r>
          </a:p>
          <a:p>
            <a:pPr>
              <a:spcBef>
                <a:spcPts val="0"/>
              </a:spcBef>
            </a:pPr>
            <a:r>
              <a:rPr lang="de-DE" sz="1050" dirty="0"/>
              <a:t>Department </a:t>
            </a:r>
            <a:r>
              <a:rPr lang="de-DE" sz="1050" dirty="0" err="1"/>
              <a:t>of</a:t>
            </a:r>
            <a:r>
              <a:rPr lang="de-DE" sz="1050" dirty="0"/>
              <a:t> </a:t>
            </a:r>
            <a:r>
              <a:rPr lang="de-DE" sz="1050" dirty="0" err="1"/>
              <a:t>Hydromechanics</a:t>
            </a:r>
            <a:r>
              <a:rPr lang="de-DE" sz="1050" dirty="0"/>
              <a:t> and Modelling </a:t>
            </a:r>
            <a:r>
              <a:rPr lang="de-DE" sz="1050" dirty="0" err="1"/>
              <a:t>of</a:t>
            </a:r>
            <a:r>
              <a:rPr lang="de-DE" sz="1050" dirty="0"/>
              <a:t> Hydrosystems</a:t>
            </a:r>
            <a:endParaRPr lang="de-DE" sz="1050" dirty="0">
              <a:cs typeface="Arial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82E699-6223-4A83-938E-631D12D1F7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>
                <a:cs typeface="Arial"/>
              </a:rPr>
              <a:t>FluidFlower</a:t>
            </a:r>
            <a:r>
              <a:rPr lang="de-DE" dirty="0">
                <a:cs typeface="Arial"/>
              </a:rPr>
              <a:t> Benchmark:</a:t>
            </a:r>
          </a:p>
          <a:p>
            <a:r>
              <a:rPr lang="de-DE" dirty="0">
                <a:cs typeface="Arial"/>
              </a:rPr>
              <a:t>Community Simulation </a:t>
            </a:r>
            <a:r>
              <a:rPr lang="de-DE" dirty="0" err="1">
                <a:cs typeface="Arial"/>
              </a:rPr>
              <a:t>Results</a:t>
            </a:r>
            <a:endParaRPr lang="de-DE" dirty="0">
              <a:cs typeface="Arial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66CC04-83F5-4D6C-99FC-A67683A9CE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Bernd </a:t>
            </a:r>
            <a:r>
              <a:rPr lang="de-DE" dirty="0" err="1"/>
              <a:t>Flemisch</a:t>
            </a:r>
            <a:endParaRPr lang="de-DE" dirty="0"/>
          </a:p>
          <a:p>
            <a:r>
              <a:rPr lang="de-DE" dirty="0"/>
              <a:t>26.04.2022</a:t>
            </a:r>
            <a:endParaRPr lang="de-DE" dirty="0">
              <a:cs typeface="Arial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AAC6E45-0AF8-4DD0-AC7A-430A7CE9D5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2451" r="22451"/>
          <a:stretch/>
        </p:blipFill>
        <p:spPr/>
      </p:pic>
    </p:spTree>
    <p:extLst>
      <p:ext uri="{BB962C8B-B14F-4D97-AF65-F5344CB8AC3E}">
        <p14:creationId xmlns:p14="http://schemas.microsoft.com/office/powerpoint/2010/main" val="3272939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96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D91EF8CA-EC46-4CE4-9597-A151BD026E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C557125-4CA0-449B-BF38-51033ABC9D1C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134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120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B9F302DD-F725-45BF-A362-BD96B965B9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3523A7-4785-406A-8853-BE3339895785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538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24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7052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4E32EF0C-81BF-49F4-AEC1-8A536997BF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812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48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2464164D-6F41-42F7-B044-3BE3F00CD5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294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72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66DD33E9-0EFA-4FD0-96C0-9E962B664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14</a:t>
            </a:fld>
            <a:endParaRPr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73F2E1D-D38C-4E3A-8F84-6BD1ED2C7BAD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423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96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357518DB-9DA0-42E2-8C94-04B93B70D8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15</a:t>
            </a:fld>
            <a:endParaRPr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5FE9302-AB50-4B89-A7E9-719A0F0411D2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4351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120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2CE1E57E-C301-4FC6-BE37-AD8DCD83D3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16</a:t>
            </a:fld>
            <a:endParaRPr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AFE0F60-5153-47A8-95DF-7992321A58DE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2243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Dense</a:t>
            </a:r>
            <a:r>
              <a:rPr lang="de-DE" b="0" dirty="0">
                <a:cs typeface="Arial"/>
              </a:rPr>
              <a:t> Data Time Series</a:t>
            </a:r>
            <a:endParaRPr lang="en-US" b="0" dirty="0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i="1" dirty="0">
                <a:ea typeface="+mn-lt"/>
                <a:cs typeface="+mn-lt"/>
              </a:rPr>
              <a:t>All measurables</a:t>
            </a:r>
            <a:r>
              <a:rPr lang="en-US" dirty="0">
                <a:ea typeface="+mn-lt"/>
                <a:cs typeface="+mn-lt"/>
              </a:rPr>
              <a:t> identified in section 2.7 shall be reported at </a:t>
            </a:r>
            <a:r>
              <a:rPr lang="en-US" i="1" dirty="0">
                <a:ea typeface="+mn-lt"/>
                <a:cs typeface="+mn-lt"/>
              </a:rPr>
              <a:t>10-minute intervals</a:t>
            </a:r>
            <a:r>
              <a:rPr lang="en-US" dirty="0">
                <a:ea typeface="+mn-lt"/>
                <a:cs typeface="+mn-lt"/>
              </a:rPr>
              <a:t> starting at the initial injection and lasting </a:t>
            </a:r>
            <a:r>
              <a:rPr lang="en-US" i="1" dirty="0">
                <a:ea typeface="+mn-lt"/>
                <a:cs typeface="+mn-lt"/>
              </a:rPr>
              <a:t>120 hours</a:t>
            </a:r>
            <a:r>
              <a:rPr lang="en-US" dirty="0">
                <a:ea typeface="+mn-lt"/>
                <a:cs typeface="+mn-lt"/>
              </a:rPr>
              <a:t>. The data is expected in csv format in a file </a:t>
            </a:r>
            <a:r>
              <a:rPr lang="en-US" dirty="0">
                <a:latin typeface="Courier New"/>
                <a:ea typeface="+mn-lt"/>
                <a:cs typeface="+mn-lt"/>
              </a:rPr>
              <a:t>time_series.csv</a:t>
            </a:r>
            <a:r>
              <a:rPr lang="en-US" dirty="0">
                <a:ea typeface="+mn-lt"/>
                <a:cs typeface="+mn-lt"/>
              </a:rPr>
              <a:t> of the form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urier New"/>
                <a:ea typeface="+mn-lt"/>
                <a:cs typeface="+mn-lt"/>
              </a:rPr>
              <a:t># t, p_1, …, </a:t>
            </a:r>
            <a:r>
              <a:rPr lang="en-US" b="1" dirty="0">
                <a:solidFill>
                  <a:srgbClr val="FF0000"/>
                </a:solidFill>
                <a:latin typeface="Courier New"/>
                <a:ea typeface="+mn-lt"/>
                <a:cs typeface="+mn-lt"/>
              </a:rPr>
              <a:t>totalCO2Mass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0.000e+00, 1.234e+56, 1.234e+56, &lt;…&gt;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6.000e+02, 1.234e+56, 1.234e+56, &lt;…&gt;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...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according to the measurables defined in section 2.7.</a:t>
            </a:r>
            <a:endParaRPr lang="en-US" dirty="0">
              <a:cs typeface="Arial"/>
            </a:endParaRPr>
          </a:p>
          <a:p>
            <a:pPr marL="170815" indent="-170815">
              <a:lnSpc>
                <a:spcPct val="100000"/>
              </a:lnSpc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819ABA5B-66F4-4D8A-AD07-199499BCD3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14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Time Series: Total CO2 Mass</a:t>
            </a:r>
            <a:endParaRPr dirty="0"/>
          </a:p>
        </p:txBody>
      </p:sp>
      <p:pic>
        <p:nvPicPr>
          <p:cNvPr id="91" name="Google Shape;91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30" y="1064054"/>
            <a:ext cx="7133340" cy="37463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4109CEE-5729-423E-ABF8-7701511554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45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Pressure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1" y="1443103"/>
            <a:ext cx="8839198" cy="28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62DD3FE6-61A5-4015-A2E2-7E1AD50693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4776D-A2BA-4B56-A02B-DB2C75DE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participants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69EF1F-45C4-4482-8945-AF537865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C46DA-3BE6-49FA-AC0A-F5611B3A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508" y="4945470"/>
            <a:ext cx="223200" cy="123111"/>
          </a:xfrm>
        </p:spPr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4E146C06-6DA6-43E8-A95C-6C6EC3B1E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52242"/>
              </p:ext>
            </p:extLst>
          </p:nvPr>
        </p:nvGraphicFramePr>
        <p:xfrm>
          <a:off x="466727" y="908164"/>
          <a:ext cx="7672818" cy="3566160"/>
        </p:xfrm>
        <a:graphic>
          <a:graphicData uri="http://schemas.openxmlformats.org/drawingml/2006/table">
            <a:tbl>
              <a:tblPr/>
              <a:tblGrid>
                <a:gridCol w="1459055">
                  <a:extLst>
                    <a:ext uri="{9D8B030D-6E8A-4147-A177-3AD203B41FA5}">
                      <a16:colId xmlns:a16="http://schemas.microsoft.com/office/drawing/2014/main" val="2328130520"/>
                    </a:ext>
                  </a:extLst>
                </a:gridCol>
                <a:gridCol w="6213763">
                  <a:extLst>
                    <a:ext uri="{9D8B030D-6E8A-4147-A177-3AD203B41FA5}">
                      <a16:colId xmlns:a16="http://schemas.microsoft.com/office/drawing/2014/main" val="195975186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Group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Persons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1225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Austin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Mohamad Jammoul, Mary Wheeler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7237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CSIRO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Jonathan Ennis-King, Chris Green, James Gunning, Samuel Jackson, Andy Wilkins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33471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Delft-DARSim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Hadi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Hajibeygi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Yuhang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Wang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9218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Delft-DARTS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Denis Voskov, Michiel Wapperom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03329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Heriot-Watt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Florian Doster, Sebastian Geiger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8094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Imperial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Meissam Bahlali, Matthew Jackson, Carl Jacquemyn, Pablo Salinas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42885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LANL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Bill Carey, Satish Karra, Hari Viswanathan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021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Melbourne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Stephan Matthai, Qi Shao, AbdAllah Youssef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2523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Stanford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Jacques Franc, Hamdi Tchelepi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69354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Stuttgart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sv-SE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Holger Class, Dennis Gläser, Fabian Jobst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447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7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Pressure Zoom into Time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2" y="1443104"/>
            <a:ext cx="8839195" cy="28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2A9BC83-ACFD-4454-AA5A-F73B014947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A</a:t>
            </a:r>
            <a:endParaRPr/>
          </a:p>
        </p:txBody>
      </p:sp>
      <p:pic>
        <p:nvPicPr>
          <p:cNvPr id="79" name="Google Shape;79;p17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1" y="636725"/>
            <a:ext cx="7961293" cy="44932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B0CD8D9-8F62-4E0C-857C-56D00A2903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B</a:t>
            </a:r>
            <a:endParaRPr/>
          </a:p>
        </p:txBody>
      </p:sp>
      <p:pic>
        <p:nvPicPr>
          <p:cNvPr id="85" name="Google Shape;85;p18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5" y="636725"/>
            <a:ext cx="7871755" cy="44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BFDF948-8831-4E35-AD75-BF884350CE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C</a:t>
            </a:r>
            <a:endParaRPr/>
          </a:p>
        </p:txBody>
      </p:sp>
      <p:pic>
        <p:nvPicPr>
          <p:cNvPr id="91" name="Google Shape;91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2" y="807472"/>
            <a:ext cx="7111995" cy="40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2BDB0FE0-3374-4FB0-AB00-E0E8B3C5B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Sparse</a:t>
            </a:r>
            <a:r>
              <a:rPr lang="de-DE" b="0" dirty="0">
                <a:cs typeface="Arial"/>
              </a:rPr>
              <a:t> Data Determination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 algn="just"/>
            <a:r>
              <a:rPr lang="en-US" dirty="0">
                <a:ea typeface="+mn-lt"/>
                <a:cs typeface="+mn-lt"/>
              </a:rPr>
              <a:t>Each of the sparse data shall be reported as six numbers: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Prediction of the mean quantity as obtained by the experiments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Prediction in the standard deviation of the quantity over the ensemble of experiments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Stated in terms of P10, P50 and P90 values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Mean values assess the capability of predicting the various measurables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Standard deviations address the extent to which these quantities are deterministic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Any preferred methodology may be chosen: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ensemble runs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methods from uncertainty quantification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human intuition from experience</a:t>
            </a:r>
            <a:endParaRPr lang="en-US" dirty="0">
              <a:cs typeface="Arial"/>
            </a:endParaRP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170815" indent="-170815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EB053446-A5A3-4E0D-B2EF-145FA73074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76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Sparse</a:t>
            </a:r>
            <a:r>
              <a:rPr lang="de-DE" b="0" dirty="0">
                <a:cs typeface="Arial"/>
              </a:rPr>
              <a:t> Data Format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The quantities are expected to be uploaded to the repository in form of a csv file </a:t>
            </a:r>
            <a:r>
              <a:rPr lang="en-US" dirty="0">
                <a:latin typeface="Courier New"/>
                <a:ea typeface="+mn-lt"/>
                <a:cs typeface="+mn-lt"/>
              </a:rPr>
              <a:t>sparse_data.csv</a:t>
            </a:r>
            <a:r>
              <a:rPr lang="en-US" dirty="0">
                <a:ea typeface="+mn-lt"/>
                <a:cs typeface="+mn-lt"/>
              </a:rPr>
              <a:t> of the form</a:t>
            </a:r>
            <a:endParaRPr lang="en-US" dirty="0"/>
          </a:p>
          <a:p>
            <a:pPr marL="0" indent="0">
              <a:lnSpc>
                <a:spcPct val="100000"/>
              </a:lnSpc>
              <a:buClr>
                <a:srgbClr val="00BEFF"/>
              </a:buClr>
              <a:buNone/>
            </a:pPr>
            <a:r>
              <a:rPr lang="en-US" sz="1400" dirty="0">
                <a:latin typeface="Courier New"/>
                <a:ea typeface="+mn-lt"/>
                <a:cs typeface="+mn-lt"/>
              </a:rPr>
              <a:t># </a:t>
            </a:r>
            <a:r>
              <a:rPr lang="en-US" sz="1400" dirty="0" err="1">
                <a:latin typeface="Courier New"/>
                <a:ea typeface="+mn-lt"/>
                <a:cs typeface="+mn-lt"/>
              </a:rPr>
              <a:t>idx</a:t>
            </a:r>
            <a:r>
              <a:rPr lang="en-US" sz="1400" dirty="0">
                <a:latin typeface="Courier New"/>
                <a:ea typeface="+mn-lt"/>
                <a:cs typeface="+mn-lt"/>
              </a:rPr>
              <a:t>, p10_mean, p50_mean, p90_mean, p10_dev, p50_dev, p90_dev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1a, 1.234e+56, &lt;…&gt;, # pressure at sensor 1 [N/m2]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1b, 1.234e+56, &lt;…&gt;, # pressure at sensor 2 [N/m2]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2, 1.234e+56, &lt;…&gt;, # time of max mobile free phase in Box A [s]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3a, 1.234e+56, &lt;…&gt;, # mobile free phase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3b, 1.234e+56, &lt;…&gt;, # immobile free phase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3c, 1.234e+56, &lt;…&gt;, # dissolved in water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3d, 1.234e+56, &lt;…&gt;, # seal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4a-d &lt;same for Box B&gt;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5, 1.234e+56, &lt;…&gt;, # time when M exceeds 110% of Box C’s width [s]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6, 1.234e+56, &lt;…&gt;, # total mass of CO2 in the top seal facies [kg]</a:t>
            </a:r>
            <a:endParaRPr lang="en-US" sz="1400" dirty="0">
              <a:latin typeface="Courier New"/>
              <a:cs typeface="Arial"/>
            </a:endParaRPr>
          </a:p>
          <a:p>
            <a:pPr marL="0" indent="0" algn="just">
              <a:buClr>
                <a:srgbClr val="00BEFF"/>
              </a:buClr>
              <a:buNone/>
            </a:pPr>
            <a:endParaRPr lang="en-US" dirty="0">
              <a:cs typeface="Arial"/>
            </a:endParaRP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170815" indent="-170815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A3CCD935-E581-4A98-B833-3C2BB52A65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102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Pressure</a:t>
            </a:r>
            <a:endParaRPr/>
          </a:p>
        </p:txBody>
      </p:sp>
      <p:pic>
        <p:nvPicPr>
          <p:cNvPr id="157" name="Google Shape;157;p30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00" y="664445"/>
            <a:ext cx="6849921" cy="44243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A4F9228-E5E1-40C1-AD84-6460DA386A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Time</a:t>
            </a:r>
            <a:endParaRPr/>
          </a:p>
        </p:txBody>
      </p:sp>
      <p:pic>
        <p:nvPicPr>
          <p:cNvPr id="163" name="Google Shape;163;p3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13" y="711511"/>
            <a:ext cx="7892321" cy="42803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4FFE6681-A742-4F11-AAB0-1CBAC5721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CO2 in Box A at 72 h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2782" y="810807"/>
            <a:ext cx="8883735" cy="39345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6C05FC30-24DC-4FAA-9103-15BFAAB0D2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CO2 in Box B at 72 h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429" y="843458"/>
            <a:ext cx="8830442" cy="38765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4776D-A2BA-4B56-A02B-DB2C75DE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intended geometry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69EF1F-45C4-4482-8945-AF537865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C46DA-3BE6-49FA-AC0A-F5611B3A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508" y="4945470"/>
            <a:ext cx="223200" cy="123111"/>
          </a:xfrm>
        </p:spPr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48F083-EC7A-4124-B3DB-2EEDFF8F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70" y="709840"/>
            <a:ext cx="7580230" cy="42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36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Total CO2 </a:t>
            </a:r>
            <a:r>
              <a:rPr lang="de-DE" dirty="0" err="1"/>
              <a:t>mass</a:t>
            </a:r>
            <a:r>
              <a:rPr lang="de-DE" dirty="0"/>
              <a:t> in top </a:t>
            </a:r>
            <a:r>
              <a:rPr lang="de-DE" dirty="0" err="1"/>
              <a:t>seal</a:t>
            </a:r>
            <a:r>
              <a:rPr lang="de-DE" dirty="0"/>
              <a:t> </a:t>
            </a:r>
            <a:r>
              <a:rPr lang="de-DE" dirty="0" err="1"/>
              <a:t>facies</a:t>
            </a:r>
            <a:endParaRPr dirty="0"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05432" y="843458"/>
            <a:ext cx="7238435" cy="38765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153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83BA873-C469-4420-AF3B-8160552EB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454" y="583201"/>
            <a:ext cx="4061756" cy="435081"/>
          </a:xfrm>
        </p:spPr>
        <p:txBody>
          <a:bodyPr/>
          <a:lstStyle/>
          <a:p>
            <a:r>
              <a:rPr lang="de-DE" dirty="0"/>
              <a:t>Institut für Wasser- und Umweltsystemmodellierung</a:t>
            </a:r>
            <a:br>
              <a:rPr lang="de-DE" dirty="0"/>
            </a:br>
            <a:r>
              <a:rPr lang="de-DE" dirty="0"/>
              <a:t>Lehrstuhl für Hydromechanik und Hydrosystemmodellierung</a:t>
            </a:r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05A41D9F-D0B5-4F50-861C-01DF96C78B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000" b="10000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39875C-9106-4DE0-874B-A8487FC54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Bernd </a:t>
            </a:r>
            <a:r>
              <a:rPr lang="de-DE" dirty="0" err="1"/>
              <a:t>Flemisch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F087FB-D625-4F42-8F55-66C209F678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 dirty="0"/>
              <a:t>E-Mail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DB388B-F5E2-42C3-829B-D04B35E7061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bernd@iws.uni-stuttgart.de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9952D0-15B0-4307-82EA-9B8D10E6B69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/>
              <a:t>Telefon +49 (0) 711 685-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7F9B1D7-F883-47A9-8C3C-C9F1569BCC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69162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A9ECCC0-28E9-4982-8704-9CAF2926B8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3E4A891-16A9-4007-A598-387D9CA41A5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iws.uni-stuttgart.de/lh2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005F269-114E-4E3E-AF2E-8BE053244B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84C751F-75D8-44A6-B188-7EF920AC13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IWS-LH2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A57157-D6E4-47B2-AA92-19A053C2E2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Pfaffenwaldring 61, 70569 Stuttgart</a:t>
            </a:r>
          </a:p>
        </p:txBody>
      </p:sp>
    </p:spTree>
    <p:extLst>
      <p:ext uri="{BB962C8B-B14F-4D97-AF65-F5344CB8AC3E}">
        <p14:creationId xmlns:p14="http://schemas.microsoft.com/office/powerpoint/2010/main" val="2705804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8661"/>
            <a:ext cx="8520600" cy="572700"/>
          </a:xfrm>
        </p:spPr>
        <p:txBody>
          <a:bodyPr/>
          <a:lstStyle/>
          <a:p>
            <a:r>
              <a:rPr lang="en-US" dirty="0"/>
              <a:t>Modeling Choices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1BA4F3-5543-40C4-8FA6-CCCBD5DE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32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88940"/>
              </p:ext>
            </p:extLst>
          </p:nvPr>
        </p:nvGraphicFramePr>
        <p:xfrm>
          <a:off x="242426" y="435832"/>
          <a:ext cx="8728390" cy="4897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839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2457843720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1866440081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612772035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2074659091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3600434180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353877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Austin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CSIRO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Delft-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DARSim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Delft-DARTS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Imperial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LANL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Melbourne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Stanford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Stuttgart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PDEs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PMB + CO2-dissolved 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PMB + CO2-dissolved 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Pseudo Black 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pc, </a:t>
                      </a:r>
                      <a:r>
                        <a:rPr lang="en-US" sz="1200" b="1" dirty="0" err="1"/>
                        <a:t>relperm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const. </a:t>
                      </a:r>
                      <a:r>
                        <a:rPr lang="en-US" sz="1000" dirty="0" err="1"/>
                        <a:t>pEntry</a:t>
                      </a:r>
                      <a:r>
                        <a:rPr lang="en-US" sz="1000" dirty="0"/>
                        <a:t>, power 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const. </a:t>
                      </a:r>
                      <a:r>
                        <a:rPr lang="en-US" sz="1000" dirty="0" err="1"/>
                        <a:t>pEntry</a:t>
                      </a:r>
                      <a:r>
                        <a:rPr lang="en-US" sz="1000" dirty="0"/>
                        <a:t>, power 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 pc,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linear + quad. </a:t>
                      </a:r>
                      <a:r>
                        <a:rPr lang="en-US" sz="1000" dirty="0" err="1"/>
                        <a:t>relperm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Spycher</a:t>
                      </a:r>
                      <a:r>
                        <a:rPr lang="en-US" sz="1000" dirty="0"/>
                        <a:t> fugacity-based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Spycher et al. (2003)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constant K-values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Duan</a:t>
                      </a:r>
                      <a:r>
                        <a:rPr lang="en-US" sz="1000" dirty="0"/>
                        <a:t> &amp; 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Weiss, </a:t>
                      </a:r>
                      <a:r>
                        <a:rPr lang="en-US" sz="1000" dirty="0" err="1"/>
                        <a:t>Sandve</a:t>
                      </a:r>
                      <a:r>
                        <a:rPr lang="en-US" sz="1000" dirty="0"/>
                        <a:t> et al., </a:t>
                      </a:r>
                      <a:r>
                        <a:rPr lang="en-US" sz="1000" dirty="0" err="1"/>
                        <a:t>Duan</a:t>
                      </a:r>
                      <a:r>
                        <a:rPr lang="en-US" sz="1000" dirty="0"/>
                        <a:t> &amp; 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Spycher</a:t>
                      </a:r>
                      <a:r>
                        <a:rPr lang="en-US" sz="800" dirty="0"/>
                        <a:t> &amp; </a:t>
                      </a:r>
                      <a:r>
                        <a:rPr lang="en-US" sz="800" dirty="0" err="1"/>
                        <a:t>Pruess</a:t>
                      </a:r>
                      <a:r>
                        <a:rPr lang="en-US" sz="800" dirty="0"/>
                        <a:t>,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Duan</a:t>
                      </a:r>
                      <a:r>
                        <a:rPr lang="en-US" sz="800" dirty="0"/>
                        <a:t> &amp; Sun,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Spycher</a:t>
                      </a:r>
                      <a:r>
                        <a:rPr lang="en-US" sz="800" dirty="0"/>
                        <a:t>, </a:t>
                      </a:r>
                      <a:r>
                        <a:rPr lang="en-US" sz="800" dirty="0" err="1"/>
                        <a:t>Pruess</a:t>
                      </a:r>
                      <a:r>
                        <a:rPr lang="en-US" sz="800" dirty="0"/>
                        <a:t> &amp; Ennis-King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IAPWS + Garcia,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  <a:p>
                      <a:endParaRPr lang="en-US" sz="800" dirty="0"/>
                    </a:p>
                    <a:p>
                      <a:endParaRPr lang="en-US" sz="800" dirty="0"/>
                    </a:p>
                    <a:p>
                      <a:endParaRPr lang="en-US" sz="800" dirty="0"/>
                    </a:p>
                    <a:p>
                      <a:r>
                        <a:rPr lang="de-DE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Redlich-</a:t>
                      </a:r>
                      <a:r>
                        <a:rPr lang="de-DE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Kwong</a:t>
                      </a:r>
                      <a:r>
                        <a:rPr lang="de-DE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EOS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(1002 + x_CO2 * 320) * (1 + 1e-6 * (p - 1)),</a:t>
                      </a:r>
                      <a:br>
                        <a:rPr lang="en-US" sz="800" dirty="0"/>
                      </a:br>
                      <a:r>
                        <a:rPr lang="en-US" sz="800" dirty="0"/>
                        <a:t>2 * (1 + 1e-4 * (p - 1))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Phillips et al.,</a:t>
                      </a:r>
                      <a:br>
                        <a:rPr lang="en-US" sz="1000" dirty="0"/>
                      </a:br>
                      <a:r>
                        <a:rPr lang="en-US" sz="1000" dirty="0" err="1"/>
                        <a:t>Fenghour</a:t>
                      </a:r>
                      <a:r>
                        <a:rPr lang="en-US" sz="1000" dirty="0"/>
                        <a:t> &amp; </a:t>
                      </a:r>
                      <a:r>
                        <a:rPr lang="en-US" sz="1000" dirty="0" err="1"/>
                        <a:t>Wakeham</a:t>
                      </a:r>
                      <a:r>
                        <a:rPr lang="en-US" sz="1000" dirty="0"/>
                        <a:t>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IAPWS,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vel.-enhanced MFEM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FC, FI, cell-centered FV</a:t>
                      </a:r>
                    </a:p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double CV FEM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cell-centered FV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Solvers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GMRES-AMG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Newton-LS, GMRES-ASM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Direct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Newton-Chop, GMRES-CPR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Anderson, GMRES-HYPRE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Newton, FGMRES-CPR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Newton-LS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Direct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Newton-LS, direct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876B81FE-AAF0-4266-BDE5-0B02358648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1999" y="3545949"/>
            <a:ext cx="890155" cy="1430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FB6564-1DEC-46BA-A613-0AEC6B4CAF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6621" y="3835938"/>
            <a:ext cx="752475" cy="257175"/>
          </a:xfrm>
          <a:prstGeom prst="rect">
            <a:avLst/>
          </a:prstGeom>
        </p:spPr>
      </p:pic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59D90509-9F93-4E1D-AB55-0F680DB37069}"/>
              </a:ext>
            </a:extLst>
          </p:cNvPr>
          <p:cNvSpPr txBox="1">
            <a:spLocks/>
          </p:cNvSpPr>
          <p:nvPr/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>
              <a:defRPr lang="en-US"/>
            </a:defPPr>
            <a:lvl1pPr marL="0" lvl="0" algn="r" defTabSz="713232" rtl="0" eaLnBrk="1" latinLnBrk="0" hangingPunct="1"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lvl="1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lvl="2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lvl="3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lvl="4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lvl="5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lvl="6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lvl="7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lvl="8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de" smtClean="0"/>
              <a:pPr/>
              <a:t>32</a:t>
            </a:fld>
            <a:endParaRPr lang="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248666-CFC4-486D-9F21-539A7450E5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8672" y="3262069"/>
            <a:ext cx="799109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11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8661"/>
            <a:ext cx="8520600" cy="572700"/>
          </a:xfrm>
        </p:spPr>
        <p:txBody>
          <a:bodyPr/>
          <a:lstStyle/>
          <a:p>
            <a:r>
              <a:rPr lang="en-US" dirty="0"/>
              <a:t>Modeling Choices, Discretization and Performance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60978"/>
              </p:ext>
            </p:extLst>
          </p:nvPr>
        </p:nvGraphicFramePr>
        <p:xfrm>
          <a:off x="311701" y="585415"/>
          <a:ext cx="8520600" cy="394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274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1001669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957210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957210">
                  <a:extLst>
                    <a:ext uri="{9D8B030D-6E8A-4147-A177-3AD203B41FA5}">
                      <a16:colId xmlns:a16="http://schemas.microsoft.com/office/drawing/2014/main" val="3692833047"/>
                    </a:ext>
                  </a:extLst>
                </a:gridCol>
                <a:gridCol w="957210">
                  <a:extLst>
                    <a:ext uri="{9D8B030D-6E8A-4147-A177-3AD203B41FA5}">
                      <a16:colId xmlns:a16="http://schemas.microsoft.com/office/drawing/2014/main" val="3988506216"/>
                    </a:ext>
                  </a:extLst>
                </a:gridCol>
                <a:gridCol w="778530">
                  <a:extLst>
                    <a:ext uri="{9D8B030D-6E8A-4147-A177-3AD203B41FA5}">
                      <a16:colId xmlns:a16="http://schemas.microsoft.com/office/drawing/2014/main" val="612772035"/>
                    </a:ext>
                  </a:extLst>
                </a:gridCol>
                <a:gridCol w="832017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943740">
                  <a:extLst>
                    <a:ext uri="{9D8B030D-6E8A-4147-A177-3AD203B41FA5}">
                      <a16:colId xmlns:a16="http://schemas.microsoft.com/office/drawing/2014/main" val="3600434180"/>
                    </a:ext>
                  </a:extLst>
                </a:gridCol>
                <a:gridCol w="943740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353877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CSIRO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Delft-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DARSim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Delft-DARTS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Herriot-Watt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Imperial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LANL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Stanford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Stuttgart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Solubility limit [kg/m</a:t>
                      </a:r>
                      <a:r>
                        <a:rPr lang="en-US" sz="1200" b="1" baseline="30000" dirty="0"/>
                        <a:t>3</a:t>
                      </a:r>
                      <a:r>
                        <a:rPr lang="en-US" sz="1200" b="1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Temperature [°C]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Domain volume [m</a:t>
                      </a:r>
                      <a:r>
                        <a:rPr lang="en-US" sz="1200" b="1" baseline="30000" dirty="0"/>
                        <a:t>3</a:t>
                      </a:r>
                      <a:r>
                        <a:rPr lang="en-US" sz="1200" b="1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44,284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43,758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48,274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4,437 – 30,784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24,748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6,094 / 21,392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26,099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Avg. </a:t>
                      </a:r>
                      <a:r>
                        <a:rPr lang="el-GR" sz="1200" b="1" dirty="0"/>
                        <a:t>Δ</a:t>
                      </a:r>
                      <a:r>
                        <a:rPr lang="de-DE" sz="1200" b="1" dirty="0"/>
                        <a:t>t [s]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1.96 / 35.9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13.1 / 79.8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Avg. </a:t>
                      </a:r>
                      <a:r>
                        <a:rPr lang="en-US" sz="1200" b="1" dirty="0" err="1"/>
                        <a:t>nonlin</a:t>
                      </a:r>
                      <a:r>
                        <a:rPr lang="en-US" sz="1200" b="1" dirty="0"/>
                        <a:t>. it. per time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3.0 / 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1.3 /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</a:tbl>
          </a:graphicData>
        </a:graphic>
      </p:graphicFrame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ECED3C88-B5C1-4CA3-A6FF-98B526B3C8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8320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Austin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34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C921C738-21BD-40A2-851C-C16B0CF24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511620"/>
              </p:ext>
            </p:extLst>
          </p:nvPr>
        </p:nvGraphicFramePr>
        <p:xfrm>
          <a:off x="292100" y="574092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74092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426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CSIRO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35</a:t>
            </a:fld>
            <a:endParaRPr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D3A110E0-0460-448B-88ED-FE6791367E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195729"/>
              </p:ext>
            </p:extLst>
          </p:nvPr>
        </p:nvGraphicFramePr>
        <p:xfrm>
          <a:off x="292100" y="574098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74098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2389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Delft-</a:t>
            </a:r>
            <a:r>
              <a:rPr lang="de-DE" dirty="0" err="1"/>
              <a:t>DARSim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36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AAC260A0-2AEF-4CAC-A171-7C8D93A687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334332"/>
              </p:ext>
            </p:extLst>
          </p:nvPr>
        </p:nvGraphicFramePr>
        <p:xfrm>
          <a:off x="292100" y="594880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80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9025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Delft-DARTS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37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61C3559F-6615-4B2A-B640-E2E422ADE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110255"/>
              </p:ext>
            </p:extLst>
          </p:nvPr>
        </p:nvGraphicFramePr>
        <p:xfrm>
          <a:off x="292100" y="594880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80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290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 err="1"/>
              <a:t>Heriot</a:t>
            </a:r>
            <a:r>
              <a:rPr lang="de-DE" dirty="0"/>
              <a:t>-Watt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38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37067021-7C56-4005-AE10-6A5E42252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515065"/>
              </p:ext>
            </p:extLst>
          </p:nvPr>
        </p:nvGraphicFramePr>
        <p:xfrm>
          <a:off x="292100" y="594876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76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5778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Imperial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39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803B84EB-C832-4304-BA0E-91B2894BCF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619963"/>
              </p:ext>
            </p:extLst>
          </p:nvPr>
        </p:nvGraphicFramePr>
        <p:xfrm>
          <a:off x="292100" y="587952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87952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52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4776D-A2BA-4B56-A02B-DB2C75DE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implemented geometry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69EF1F-45C4-4482-8945-AF537865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C46DA-3BE6-49FA-AC0A-F5611B3A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508" y="4945470"/>
            <a:ext cx="223200" cy="123111"/>
          </a:xfrm>
        </p:spPr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48F083-EC7A-4124-B3DB-2EEDFF8F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70" y="709840"/>
            <a:ext cx="7580230" cy="42894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CC54B3-AF96-4517-9AE3-085828AC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43" y="1228725"/>
            <a:ext cx="6551264" cy="35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69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LANL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40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98DCB0BD-5C20-4FF7-8B37-34572EF96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339233"/>
              </p:ext>
            </p:extLst>
          </p:nvPr>
        </p:nvGraphicFramePr>
        <p:xfrm>
          <a:off x="292100" y="594876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76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350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Melbourne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41</a:t>
            </a:fld>
            <a:endParaRPr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DA94EFE5-976A-4B4B-9A3A-CBF44D4886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615504"/>
              </p:ext>
            </p:extLst>
          </p:nvPr>
        </p:nvGraphicFramePr>
        <p:xfrm>
          <a:off x="292100" y="581019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81019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425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Stanford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42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3BF8160E-105C-443E-BE60-AF254FF10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676951"/>
              </p:ext>
            </p:extLst>
          </p:nvPr>
        </p:nvGraphicFramePr>
        <p:xfrm>
          <a:off x="292100" y="581020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81020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6826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Stuttgart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43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C553BC5A-1385-4C7E-8B70-625D33D31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158096"/>
              </p:ext>
            </p:extLst>
          </p:nvPr>
        </p:nvGraphicFramePr>
        <p:xfrm>
          <a:off x="292100" y="547542"/>
          <a:ext cx="8559800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Worksheet" r:id="rId4" imgW="10264246" imgH="5166313" progId="Excel.Sheet.12">
                  <p:embed/>
                </p:oleObj>
              </mc:Choice>
              <mc:Fallback>
                <p:oleObj name="Worksheet" r:id="rId4" imgW="10264246" imgH="516631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47542"/>
                        <a:ext cx="8559800" cy="431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4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3" y="356400"/>
            <a:ext cx="8245475" cy="432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Map</a:t>
            </a:r>
            <a:r>
              <a:rPr lang="de-DE" b="0" dirty="0">
                <a:cs typeface="Arial"/>
              </a:rPr>
              <a:t> </a:t>
            </a:r>
            <a:r>
              <a:rPr lang="de-DE" b="0" dirty="0" err="1">
                <a:cs typeface="Arial"/>
              </a:rPr>
              <a:t>of</a:t>
            </a:r>
            <a:r>
              <a:rPr lang="de-DE" b="0" dirty="0">
                <a:cs typeface="Arial"/>
              </a:rPr>
              <a:t> Phase </a:t>
            </a:r>
            <a:r>
              <a:rPr lang="de-DE" b="0" dirty="0" err="1">
                <a:cs typeface="Arial"/>
              </a:rPr>
              <a:t>Compositions</a:t>
            </a:r>
            <a:endParaRPr lang="de-DE" b="0" dirty="0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To be reported </a:t>
            </a:r>
            <a:r>
              <a:rPr lang="en-US" i="1" dirty="0">
                <a:ea typeface="+mn-lt"/>
                <a:cs typeface="+mn-lt"/>
              </a:rPr>
              <a:t>for each 24 hours</a:t>
            </a:r>
            <a:r>
              <a:rPr lang="en-US" dirty="0">
                <a:ea typeface="+mn-lt"/>
                <a:cs typeface="+mn-lt"/>
              </a:rPr>
              <a:t> after injection starts on a uniform </a:t>
            </a:r>
            <a:r>
              <a:rPr lang="en-US" i="1" dirty="0">
                <a:ea typeface="+mn-lt"/>
                <a:cs typeface="+mn-lt"/>
              </a:rPr>
              <a:t>Cartesian grid of 286 by 123 cells</a:t>
            </a:r>
            <a:r>
              <a:rPr lang="en-US" dirty="0">
                <a:ea typeface="+mn-lt"/>
                <a:cs typeface="+mn-lt"/>
              </a:rPr>
              <a:t>. For each temporal snapshot indicated by X hours, X = 24, 48, …, cell values should be provided in csv format in a file </a:t>
            </a:r>
            <a:r>
              <a:rPr lang="en-US" dirty="0">
                <a:latin typeface="Courier New"/>
                <a:ea typeface="+mn-lt"/>
                <a:cs typeface="+mn-lt"/>
              </a:rPr>
              <a:t>spatial_map_&lt;X&gt;h.csv</a:t>
            </a:r>
            <a:r>
              <a:rPr lang="en-US" dirty="0">
                <a:ea typeface="+mn-lt"/>
                <a:cs typeface="+mn-lt"/>
              </a:rPr>
              <a:t> of the form</a:t>
            </a:r>
            <a:endParaRPr lang="en-US" dirty="0"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  <a:ea typeface="+mn-lt"/>
                <a:cs typeface="+mn-lt"/>
              </a:rPr>
              <a:t># x, y, saturation [-], concentration [kg/m3]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5.000e-03,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1.500e-02,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…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2.855e+00,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5.000e-03, 1.500e-02,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1.500e-02, 1.500e-02,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… …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2.845e+00, 1.225e+00,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2.855e+00, 1.225e+00, 1.234e+56, 1.234e+56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The origin of the coordinate system should be located in the lower left corner with the x-axis positively oriented towards the right and the y-axis positively oriented towards the top.</a:t>
            </a: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0" indent="0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B7685CC9-0CCA-414D-B08E-5F33073A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508" y="4959325"/>
            <a:ext cx="223200" cy="123111"/>
          </a:xfrm>
        </p:spPr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82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Saturation at t = 24 h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170125"/>
            <a:ext cx="849105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2432308-30AD-4773-8500-57FC7F52A353}"/>
              </a:ext>
            </a:extLst>
          </p:cNvPr>
          <p:cNvSpPr txBox="1"/>
          <p:nvPr/>
        </p:nvSpPr>
        <p:spPr>
          <a:xfrm rot="19693358">
            <a:off x="1023583" y="2412044"/>
            <a:ext cx="6259902" cy="10061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6000" b="1" dirty="0">
                <a:solidFill>
                  <a:srgbClr val="FF0000"/>
                </a:solidFill>
              </a:rPr>
              <a:t>Back in January!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24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11" name="Google Shape;19;p4">
            <a:extLst>
              <a:ext uri="{FF2B5EF4-FFF2-40B4-BE49-F238E27FC236}">
                <a16:creationId xmlns:a16="http://schemas.microsoft.com/office/drawing/2014/main" id="{E5BEA7DF-26BE-4794-8938-CF0BC8E119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48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FCDBFBD-088C-4366-B871-CC7B428D31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36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72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A1EDBCC8-95E5-4992-A3FA-BC25FA6CE8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760680F-F726-45EE-A855-900D84CD9FB3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3648542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1485</Words>
  <Application>Microsoft Office PowerPoint</Application>
  <PresentationFormat>Bildschirmpräsentation (16:9)</PresentationFormat>
  <Paragraphs>277</Paragraphs>
  <Slides>43</Slides>
  <Notes>32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48" baseType="lpstr">
      <vt:lpstr>Arial</vt:lpstr>
      <vt:lpstr>Courier New</vt:lpstr>
      <vt:lpstr>Uni_Stuttgart</vt:lpstr>
      <vt:lpstr>Worksheet</vt:lpstr>
      <vt:lpstr>Microsoft Excel-Arbeitsblatt</vt:lpstr>
      <vt:lpstr>PowerPoint-Präsentation</vt:lpstr>
      <vt:lpstr>The participants</vt:lpstr>
      <vt:lpstr>The intended geometry</vt:lpstr>
      <vt:lpstr>The implemented geometry</vt:lpstr>
      <vt:lpstr>Reported Results Map of Phase Compositions</vt:lpstr>
      <vt:lpstr>Spatial Maps: Saturation at t = 24 h</vt:lpstr>
      <vt:lpstr>Spatial Maps: Saturation [-] at t = 24 h</vt:lpstr>
      <vt:lpstr>Spatial Maps: Saturation [-] at t = 48 h</vt:lpstr>
      <vt:lpstr>Spatial Maps: Saturation [-] at t = 72 h</vt:lpstr>
      <vt:lpstr>Spatial Maps: Saturation [-] at t = 96 h</vt:lpstr>
      <vt:lpstr>Spatial Maps: Saturation [-] at t = 120 h</vt:lpstr>
      <vt:lpstr>Spatial Maps: Concentration [kg/m3] at t = 24 h</vt:lpstr>
      <vt:lpstr>Spatial Maps: Concentration [kg/m3] at t = 48 h</vt:lpstr>
      <vt:lpstr>Spatial Maps: Concentration [kg/m3] at t = 72 h</vt:lpstr>
      <vt:lpstr>Spatial Maps: Concentration [kg/m3] at t = 96 h</vt:lpstr>
      <vt:lpstr>Spatial Maps: Concentration [kg/m3] at t = 120 h</vt:lpstr>
      <vt:lpstr>Reported Results Dense Data Time Series</vt:lpstr>
      <vt:lpstr>Time Series: Total CO2 Mass</vt:lpstr>
      <vt:lpstr>Time Series: Pressure</vt:lpstr>
      <vt:lpstr>Time Series: Pressure Zoom into Time</vt:lpstr>
      <vt:lpstr>Time Series: Box A</vt:lpstr>
      <vt:lpstr>Time Series: Box B</vt:lpstr>
      <vt:lpstr>Time Series: Box C</vt:lpstr>
      <vt:lpstr>Reported Results Sparse Data Determination</vt:lpstr>
      <vt:lpstr>Reported Results Sparse Data Format</vt:lpstr>
      <vt:lpstr>Sparse Data: Pressure</vt:lpstr>
      <vt:lpstr>Sparse Data: Time</vt:lpstr>
      <vt:lpstr>Sparse Data: CO2 in Box A at 72 h</vt:lpstr>
      <vt:lpstr>Sparse Data: CO2 in Box B at 72 h</vt:lpstr>
      <vt:lpstr>Sparse Data: Total CO2 mass in top seal facies</vt:lpstr>
      <vt:lpstr>PowerPoint-Präsentation</vt:lpstr>
      <vt:lpstr>Modeling Choices</vt:lpstr>
      <vt:lpstr>Modeling Choices, Discretization and Performance</vt:lpstr>
      <vt:lpstr>Sparse Data: Austin</vt:lpstr>
      <vt:lpstr>Sparse Data: CSIRO</vt:lpstr>
      <vt:lpstr>Sparse Data: Delft-DARSim</vt:lpstr>
      <vt:lpstr>Sparse Data: Delft-DARTS</vt:lpstr>
      <vt:lpstr>Sparse Data: Heriot-Watt</vt:lpstr>
      <vt:lpstr>Sparse Data: Imperial</vt:lpstr>
      <vt:lpstr>Sparse Data: LANL</vt:lpstr>
      <vt:lpstr>Sparse Data: Melbourne</vt:lpstr>
      <vt:lpstr>Sparse Data: Stanford</vt:lpstr>
      <vt:lpstr>Sparse Data: Stuttgart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Heil, Yvonne</dc:creator>
  <cp:lastModifiedBy>bernd</cp:lastModifiedBy>
  <cp:revision>901</cp:revision>
  <dcterms:created xsi:type="dcterms:W3CDTF">2020-08-24T09:11:04Z</dcterms:created>
  <dcterms:modified xsi:type="dcterms:W3CDTF">2022-10-17T09:50:24Z</dcterms:modified>
</cp:coreProperties>
</file>